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</p:sldIdLst>
  <p:sldSz cx="12192000" cy="6858000"/>
  <p:notesSz cx="7010400" cy="92964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1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2102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9FFC97-756C-81CB-EB85-2AB045C63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A5F3D0B-8FA9-FC2E-EE2D-5B568ECDD8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BA28A5E-EE58-1CA2-53D0-9524A2E30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1E480-5282-48E8-9197-8C79EE0EE80C}" type="datetimeFigureOut">
              <a:rPr lang="it-IT" smtClean="0"/>
              <a:t>03/05/2024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5BBE15-3369-1EB1-29B0-00093C3AB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ABD113F-D18D-C28E-58A4-EC3C26C17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5A4D-7EEF-484D-AC3E-E6179404E6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8820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2148A96-21C9-ABDA-083E-3DDB27BDD2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1154BCF-171D-4A72-A637-21B65EBBED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C189A91-2126-9C91-A377-E34199387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1E480-5282-48E8-9197-8C79EE0EE80C}" type="datetimeFigureOut">
              <a:rPr lang="it-IT" smtClean="0"/>
              <a:t>03/05/2024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53A5ED1-5A2A-40C0-A4D5-E689AA7A7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155750-5398-4CA6-D5D0-6A8A67359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5A4D-7EEF-484D-AC3E-E6179404E6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7139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DD1CD8-2A9F-B71E-46CE-46A05AE23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C1D667-BC42-4E24-85AD-BFEC247B7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B764954-EA6E-2B2F-F381-1F6A2A37E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1E480-5282-48E8-9197-8C79EE0EE80C}" type="datetimeFigureOut">
              <a:rPr lang="it-IT" smtClean="0"/>
              <a:t>03/05/2024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D749FA4-A14C-FA7B-D4A5-2BCBEB53B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37AB4DB-F5CE-479A-1D90-884FD696A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5A4D-7EEF-484D-AC3E-E6179404E6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4952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4821E7-E71E-4194-6DA9-0CA616183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A9F8468-7808-C5C3-04ED-F1453458AD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EF15919-2C6B-86C3-AE03-B4AC4CF45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1E480-5282-48E8-9197-8C79EE0EE80C}" type="datetimeFigureOut">
              <a:rPr lang="it-IT" smtClean="0"/>
              <a:t>03/05/2024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E1A1B3F-C033-C428-7666-60ED00788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C1492C4-1946-89D5-57AA-AF22CDFA6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5A4D-7EEF-484D-AC3E-E6179404E6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8822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88B94A-E559-6CFE-243A-6B57DBD7A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10AB688-A1B4-B453-646C-2D135F226E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57B3FA4-F6FB-2A07-19BB-FAA2FA9FA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5EF143C-AD41-5C07-9839-EED68F0D3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1E480-5282-48E8-9197-8C79EE0EE80C}" type="datetimeFigureOut">
              <a:rPr lang="it-IT" smtClean="0"/>
              <a:t>03/05/2024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50E4818-15A3-F328-AE79-B03D570BE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F350AD7-EB18-CA4A-4E06-0C5FF53DA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5A4D-7EEF-484D-AC3E-E6179404E6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5831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5A44CE-11A7-1286-D262-6DD38AE13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D1064D8-1F98-BF2A-2473-736AFD9F6D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EBF9A50-A7D2-5E98-0811-AB20D0A7CD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C3E6870-6C97-B29A-6F7C-C22C459E07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2EAA8EF-2C79-7DF9-8774-CB62449C78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15FE3FE-B23C-873E-6492-6AC1E0391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1E480-5282-48E8-9197-8C79EE0EE80C}" type="datetimeFigureOut">
              <a:rPr lang="it-IT" smtClean="0"/>
              <a:t>03/05/2024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37E86BB-5642-B971-BD42-E81401596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8E199E5-308C-975E-04F3-642B0A042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5A4D-7EEF-484D-AC3E-E6179404E6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1909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72A368-7FCA-B29D-4D6D-51F200AC6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9FA408A-7D93-183A-3006-79A4F7203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1E480-5282-48E8-9197-8C79EE0EE80C}" type="datetimeFigureOut">
              <a:rPr lang="it-IT" smtClean="0"/>
              <a:t>03/05/2024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7A4C003-8DEC-A600-7FFB-F2BB4EC69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C705E14-3A77-86EE-5500-B046EA837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5A4D-7EEF-484D-AC3E-E6179404E6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3983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C5745B1-1387-5651-6818-9BD383D94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1E480-5282-48E8-9197-8C79EE0EE80C}" type="datetimeFigureOut">
              <a:rPr lang="it-IT" smtClean="0"/>
              <a:t>03/05/2024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642E204-3667-080C-E0EA-6CC52A37B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C1DB7A4-D84B-2325-E6EC-E66A7C45E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5A4D-7EEF-484D-AC3E-E6179404E6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5855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BAC4BF-69A2-F28B-3D34-511ED5E82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84A9180-AB86-E251-948E-1F5C2D95C5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656268E-6E68-0E64-8B2F-EEFFFC7F0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DFB6F1A-E3BD-CF31-856F-77B45883E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1E480-5282-48E8-9197-8C79EE0EE80C}" type="datetimeFigureOut">
              <a:rPr lang="it-IT" smtClean="0"/>
              <a:t>03/05/2024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F2F19A9-CADA-AE15-1115-FF4701FFD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C5EA12B-936B-85E1-A315-C0FAFC791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5A4D-7EEF-484D-AC3E-E6179404E6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1830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2C0A42-0045-553A-25AB-1D1D01D3B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CC96918-D2E8-5987-082A-BC7E3099C1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AD663B-9DE1-DE70-39D1-A43731E912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BF5CC14-46DD-6C30-1BED-663A823B9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1E480-5282-48E8-9197-8C79EE0EE80C}" type="datetimeFigureOut">
              <a:rPr lang="it-IT" smtClean="0"/>
              <a:t>03/05/2024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36EC8D2-17C9-9ECE-683C-16B27ECD6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E7D3EE6-B5A0-7335-1EFB-C7BBC2D03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5A4D-7EEF-484D-AC3E-E6179404E6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9730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0EACF7F-2C40-018B-BC9C-BE6B4C30B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0414E11-24DF-CEC3-E83D-7AF33C7A2E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9A94BEA-AAE4-5098-2941-5EECD07B95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B1E480-5282-48E8-9197-8C79EE0EE80C}" type="datetimeFigureOut">
              <a:rPr lang="it-IT" smtClean="0"/>
              <a:t>03/05/2024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29D7A72-C564-5336-567D-8148270E9B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49304C4-7CD1-540F-CF91-7E95A7B6A6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FB5A4D-7EEF-484D-AC3E-E6179404E6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9903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magine 17" descr="Immagine che contiene schermata, diagramma, linea, design&#10;&#10;Descrizione generata automaticamente">
            <a:extLst>
              <a:ext uri="{FF2B5EF4-FFF2-40B4-BE49-F238E27FC236}">
                <a16:creationId xmlns:a16="http://schemas.microsoft.com/office/drawing/2014/main" id="{F202225D-65E9-2C0C-F239-A8B9604588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6006" y="0"/>
            <a:ext cx="12755408" cy="7349671"/>
          </a:xfrm>
          <a:prstGeom prst="rect">
            <a:avLst/>
          </a:prstGeom>
        </p:spPr>
      </p:pic>
      <p:sp>
        <p:nvSpPr>
          <p:cNvPr id="14" name="Rettangolo con angoli arrotondati 13">
            <a:extLst>
              <a:ext uri="{FF2B5EF4-FFF2-40B4-BE49-F238E27FC236}">
                <a16:creationId xmlns:a16="http://schemas.microsoft.com/office/drawing/2014/main" id="{6B63729F-EC32-52D2-2C03-BF4536E19AF0}"/>
              </a:ext>
            </a:extLst>
          </p:cNvPr>
          <p:cNvSpPr/>
          <p:nvPr/>
        </p:nvSpPr>
        <p:spPr>
          <a:xfrm>
            <a:off x="3175745" y="2497004"/>
            <a:ext cx="5758543" cy="29025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DB9755D-7C58-4DE7-4E94-05B125AFE3D3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-24829" y="1719142"/>
            <a:ext cx="12755408" cy="747036"/>
          </a:xfrm>
        </p:spPr>
        <p:txBody>
          <a:bodyPr>
            <a:noAutofit/>
          </a:bodyPr>
          <a:lstStyle/>
          <a:p>
            <a:pPr algn="ctr"/>
            <a:br>
              <a:rPr lang="it-IT" sz="1400" b="1" kern="100" dirty="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it-IT" sz="1400" b="1" kern="100" dirty="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DECRETO MIM 30 APRILE  2024 - N. 79</a:t>
            </a:r>
            <a:endParaRPr lang="it-IT" sz="1800" b="1" dirty="0">
              <a:solidFill>
                <a:schemeClr val="tx2">
                  <a:lumMod val="90000"/>
                  <a:lumOff val="10000"/>
                </a:schemeClr>
              </a:solidFill>
              <a:latin typeface="+mn-lt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F8D67B1-3C09-3831-E523-826C0A4778D9}"/>
              </a:ext>
            </a:extLst>
          </p:cNvPr>
          <p:cNvSpPr txBox="1"/>
          <p:nvPr/>
        </p:nvSpPr>
        <p:spPr>
          <a:xfrm>
            <a:off x="0" y="1258737"/>
            <a:ext cx="12629580" cy="80021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it-IT" b="1" i="1" kern="100" dirty="0">
                <a:ea typeface="Aptos" panose="020B0004020202020204" pitchFamily="34" charset="0"/>
                <a:cs typeface="Times New Roman" panose="02020603050405020304" pitchFamily="18" charset="0"/>
              </a:rPr>
              <a:t>AREA ISTRUZIONE, POLITICHE EDUCATIVE, EDILIZIA SCOLASTICA,SPORT E IMPIANTISTICA SPORTIVA ANCI</a:t>
            </a:r>
          </a:p>
          <a:p>
            <a:pPr algn="ctr"/>
            <a:r>
              <a:rPr lang="it-IT" sz="2800" b="1" kern="100" dirty="0">
                <a:solidFill>
                  <a:schemeClr val="accent2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NUOVO PIANO ASILI NIDO PNRR</a:t>
            </a:r>
            <a:endParaRPr lang="it-IT" sz="1600" i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2261E3A-8F07-9049-EBD6-4EE96AD1570C}"/>
              </a:ext>
            </a:extLst>
          </p:cNvPr>
          <p:cNvSpPr txBox="1"/>
          <p:nvPr/>
        </p:nvSpPr>
        <p:spPr>
          <a:xfrm>
            <a:off x="294301" y="2884981"/>
            <a:ext cx="114637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sz="1600" b="1" dirty="0">
                <a:solidFill>
                  <a:schemeClr val="tx2">
                    <a:lumMod val="90000"/>
                    <a:lumOff val="10000"/>
                  </a:schemeClr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per realizzare circa </a:t>
            </a:r>
            <a:r>
              <a:rPr lang="it-IT" sz="1600" b="1" dirty="0">
                <a:solidFill>
                  <a:srgbClr val="FF660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25.000</a:t>
            </a:r>
            <a:r>
              <a:rPr lang="it-IT" sz="1600" b="1" dirty="0">
                <a:solidFill>
                  <a:schemeClr val="tx2">
                    <a:lumMod val="90000"/>
                    <a:lumOff val="10000"/>
                  </a:schemeClr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/</a:t>
            </a:r>
            <a:r>
              <a:rPr lang="it-IT" sz="1600" b="1" dirty="0">
                <a:solidFill>
                  <a:schemeClr val="accent2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30.000 nuovi posti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sz="1600" b="1" dirty="0">
                <a:solidFill>
                  <a:schemeClr val="tx2">
                    <a:lumMod val="90000"/>
                    <a:lumOff val="10000"/>
                  </a:schemeClr>
                </a:solidFill>
                <a:ea typeface="Aptos" panose="020B0004020202020204" pitchFamily="34" charset="0"/>
                <a:cs typeface="Aptos" panose="020B0004020202020204" pitchFamily="34" charset="0"/>
              </a:rPr>
              <a:t> a</a:t>
            </a:r>
            <a:r>
              <a:rPr lang="it-IT" sz="1600" b="1" dirty="0">
                <a:solidFill>
                  <a:schemeClr val="tx2">
                    <a:lumMod val="90000"/>
                    <a:lumOff val="10000"/>
                  </a:schemeClr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lmeno il </a:t>
            </a:r>
            <a:r>
              <a:rPr lang="it-IT" sz="1600" b="1" dirty="0">
                <a:solidFill>
                  <a:schemeClr val="accent2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40%</a:t>
            </a:r>
            <a:r>
              <a:rPr lang="it-IT" sz="1600" b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it-IT" sz="1600" b="1" dirty="0">
                <a:solidFill>
                  <a:schemeClr val="tx2">
                    <a:lumMod val="90000"/>
                    <a:lumOff val="10000"/>
                  </a:schemeClr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ai  comuni  del Mezzogiorno</a:t>
            </a:r>
            <a:endParaRPr lang="it-IT" sz="1600" b="1" dirty="0">
              <a:solidFill>
                <a:schemeClr val="accent2"/>
              </a:solidFill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0A30F46-1D30-5030-9E6A-3DE770CC962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814945" y="2394806"/>
            <a:ext cx="8554569" cy="63593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spcAft>
                <a:spcPts val="800"/>
              </a:spcAft>
              <a:buNone/>
            </a:pPr>
            <a:r>
              <a:rPr lang="it-IT" sz="2000" b="1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OLTRE 734 MLN  </a:t>
            </a:r>
            <a:endParaRPr lang="it-IT" sz="2000" i="1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/>
            <a:endParaRPr lang="it-IT" sz="2000" dirty="0">
              <a:solidFill>
                <a:schemeClr val="bg1"/>
              </a:solidFill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F92B4C2C-C391-C409-24C7-629DC2D4B02F}"/>
              </a:ext>
            </a:extLst>
          </p:cNvPr>
          <p:cNvSpPr txBox="1"/>
          <p:nvPr/>
        </p:nvSpPr>
        <p:spPr>
          <a:xfrm>
            <a:off x="87016" y="3429000"/>
            <a:ext cx="114637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>
                <a:solidFill>
                  <a:schemeClr val="tx2">
                    <a:lumMod val="90000"/>
                    <a:lumOff val="10000"/>
                  </a:schemeClr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73317BD6-2C39-F428-BA18-BF53E8BB0F4D}"/>
              </a:ext>
            </a:extLst>
          </p:cNvPr>
          <p:cNvSpPr txBox="1"/>
          <p:nvPr/>
        </p:nvSpPr>
        <p:spPr>
          <a:xfrm>
            <a:off x="294301" y="3641042"/>
            <a:ext cx="11734530" cy="9873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it-IT" sz="2000" b="1" dirty="0">
                <a:solidFill>
                  <a:schemeClr val="accent2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10%</a:t>
            </a:r>
            <a:r>
              <a:rPr lang="it-IT" sz="2000" b="1" dirty="0">
                <a:solidFill>
                  <a:schemeClr val="accent1">
                    <a:lumMod val="60000"/>
                    <a:lumOff val="40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000" b="1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600" b="1" dirty="0">
                <a:solidFill>
                  <a:schemeClr val="tx2">
                    <a:lumMod val="90000"/>
                    <a:lumOff val="10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dello stanziamento complessivo</a:t>
            </a:r>
            <a:r>
              <a:rPr lang="it-IT" sz="1600" b="1" dirty="0">
                <a:solidFill>
                  <a:schemeClr val="tx2">
                    <a:lumMod val="90000"/>
                    <a:lumOff val="10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it-IT" sz="1600" b="1" dirty="0">
                <a:solidFill>
                  <a:schemeClr val="tx2">
                    <a:lumMod val="90000"/>
                    <a:lumOff val="10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circa </a:t>
            </a:r>
            <a:r>
              <a:rPr lang="it-IT" sz="2000" b="1" dirty="0">
                <a:solidFill>
                  <a:schemeClr val="accent2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73</a:t>
            </a:r>
            <a:r>
              <a:rPr lang="it-IT" sz="1600" b="1" dirty="0">
                <a:solidFill>
                  <a:schemeClr val="accent2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mln</a:t>
            </a:r>
            <a:r>
              <a:rPr lang="it-IT" sz="1600" b="1" u="none" strike="noStrike" baseline="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, </a:t>
            </a:r>
            <a:r>
              <a:rPr lang="it-IT" sz="1600" b="1" dirty="0">
                <a:solidFill>
                  <a:schemeClr val="tx2">
                    <a:lumMod val="90000"/>
                    <a:lumOff val="10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per eventuali adesioni </a:t>
            </a:r>
            <a:r>
              <a:rPr lang="it-IT" sz="1600" b="1" dirty="0">
                <a:solidFill>
                  <a:schemeClr val="tx2">
                    <a:lumMod val="90000"/>
                    <a:lumOff val="10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di  comuni privi dei requisiti minimi o che si aggregano con altri comuni limitrofi </a:t>
            </a:r>
            <a:endParaRPr lang="it-IT" sz="1600" b="1" dirty="0">
              <a:solidFill>
                <a:schemeClr val="tx2">
                  <a:lumMod val="90000"/>
                  <a:lumOff val="10000"/>
                </a:schemeClr>
              </a:solidFill>
              <a:highlight>
                <a:srgbClr val="FFFF00"/>
              </a:highlight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it-IT" sz="400" b="1" dirty="0">
                <a:solidFill>
                  <a:schemeClr val="tx2">
                    <a:lumMod val="90000"/>
                    <a:lumOff val="10000"/>
                  </a:schemeClr>
                </a:solidFill>
                <a:effectLst/>
                <a:highlight>
                  <a:srgbClr val="FF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   </a:t>
            </a:r>
            <a:endParaRPr lang="it-IT" sz="400" b="1" dirty="0">
              <a:solidFill>
                <a:schemeClr val="tx2">
                  <a:lumMod val="90000"/>
                  <a:lumOff val="10000"/>
                </a:schemeClr>
              </a:solidFill>
              <a:highlight>
                <a:srgbClr val="FFFF00"/>
              </a:highlight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sz="1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Eventuali economie o risorse disponibili:  possibilità   adesione  comuni non inseriti  </a:t>
            </a:r>
            <a:r>
              <a:rPr lang="it-IT" sz="1600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all</a:t>
            </a:r>
            <a:r>
              <a:rPr lang="it-IT" sz="1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. 3 e 4</a:t>
            </a:r>
          </a:p>
        </p:txBody>
      </p:sp>
      <p:sp>
        <p:nvSpPr>
          <p:cNvPr id="11" name="Rettangolo con angoli arrotondati 10">
            <a:extLst>
              <a:ext uri="{FF2B5EF4-FFF2-40B4-BE49-F238E27FC236}">
                <a16:creationId xmlns:a16="http://schemas.microsoft.com/office/drawing/2014/main" id="{25AC9A7F-61C9-0ADA-7DF2-720EE2CAFE60}"/>
              </a:ext>
            </a:extLst>
          </p:cNvPr>
          <p:cNvSpPr/>
          <p:nvPr/>
        </p:nvSpPr>
        <p:spPr>
          <a:xfrm>
            <a:off x="3340309" y="4782136"/>
            <a:ext cx="5758543" cy="34686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Sottotitolo 2">
            <a:extLst>
              <a:ext uri="{FF2B5EF4-FFF2-40B4-BE49-F238E27FC236}">
                <a16:creationId xmlns:a16="http://schemas.microsoft.com/office/drawing/2014/main" id="{01C84870-F290-0883-C435-047326479271}"/>
              </a:ext>
            </a:extLst>
          </p:cNvPr>
          <p:cNvSpPr txBox="1">
            <a:spLocks/>
          </p:cNvSpPr>
          <p:nvPr/>
        </p:nvSpPr>
        <p:spPr>
          <a:xfrm>
            <a:off x="624616" y="4672406"/>
            <a:ext cx="11134165" cy="6758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None/>
            </a:pPr>
            <a:r>
              <a:rPr lang="it-IT" sz="2000" b="1" kern="100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FINALITÀ</a:t>
            </a:r>
          </a:p>
          <a:p>
            <a:pPr algn="ctr"/>
            <a:endParaRPr lang="it-IT" sz="2000" b="1" dirty="0">
              <a:solidFill>
                <a:schemeClr val="bg1"/>
              </a:solidFill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224EAE89-98D0-79A7-6BEA-84C42279A056}"/>
              </a:ext>
            </a:extLst>
          </p:cNvPr>
          <p:cNvSpPr txBox="1"/>
          <p:nvPr/>
        </p:nvSpPr>
        <p:spPr>
          <a:xfrm>
            <a:off x="234744" y="5129004"/>
            <a:ext cx="11734529" cy="1090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05000"/>
              </a:lnSpc>
              <a:spcAft>
                <a:spcPts val="800"/>
              </a:spcAft>
              <a:buFont typeface="Wingdings" pitchFamily="2" charset="2"/>
              <a:buChar char="§"/>
            </a:pPr>
            <a:r>
              <a:rPr lang="it-IT" sz="1600" b="1" dirty="0">
                <a:solidFill>
                  <a:schemeClr val="tx2">
                    <a:lumMod val="90000"/>
                    <a:lumOff val="10000"/>
                  </a:schemeClr>
                </a:solidFill>
                <a:ea typeface="Aptos" panose="020B0004020202020204" pitchFamily="34" charset="0"/>
                <a:cs typeface="Aptos" panose="020B0004020202020204" pitchFamily="34" charset="0"/>
              </a:rPr>
              <a:t>N</a:t>
            </a:r>
            <a:r>
              <a:rPr lang="it-IT" sz="1600" b="1" dirty="0">
                <a:solidFill>
                  <a:schemeClr val="tx2">
                    <a:lumMod val="90000"/>
                    <a:lumOff val="10000"/>
                  </a:schemeClr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uove costruzioni ovvero riconversioni che prevedono demolizioni e ricostruzioni di edifici non già destinati ad asili nido: </a:t>
            </a:r>
            <a:r>
              <a:rPr lang="it-IT" sz="2000" b="1" dirty="0">
                <a:solidFill>
                  <a:schemeClr val="accent2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24.000</a:t>
            </a:r>
            <a:r>
              <a:rPr lang="it-IT" sz="1600" b="1" dirty="0">
                <a:solidFill>
                  <a:srgbClr val="FF000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it-IT" sz="1600" b="1" dirty="0">
                <a:solidFill>
                  <a:schemeClr val="tx2">
                    <a:lumMod val="90000"/>
                    <a:lumOff val="10000"/>
                  </a:schemeClr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mila euro a nuovo posto</a:t>
            </a:r>
          </a:p>
          <a:p>
            <a:pPr marL="342900" indent="-342900" algn="just">
              <a:lnSpc>
                <a:spcPct val="105000"/>
              </a:lnSpc>
              <a:spcAft>
                <a:spcPts val="800"/>
              </a:spcAft>
              <a:buFont typeface="Wingdings" pitchFamily="2" charset="2"/>
              <a:buChar char="§"/>
            </a:pPr>
            <a:r>
              <a:rPr lang="it-IT" sz="1600" b="1" dirty="0">
                <a:solidFill>
                  <a:schemeClr val="tx2">
                    <a:lumMod val="90000"/>
                    <a:lumOff val="10000"/>
                  </a:schemeClr>
                </a:solidFill>
                <a:ea typeface="Aptos" panose="020B0004020202020204" pitchFamily="34" charset="0"/>
                <a:cs typeface="Aptos" panose="020B0004020202020204" pitchFamily="34" charset="0"/>
              </a:rPr>
              <a:t>Solo r</a:t>
            </a:r>
            <a:r>
              <a:rPr lang="it-IT" sz="1600" b="1" dirty="0">
                <a:solidFill>
                  <a:schemeClr val="tx2">
                    <a:lumMod val="90000"/>
                    <a:lumOff val="10000"/>
                  </a:schemeClr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iconversioni edifici esistenti non già destinati ad asilo nido: </a:t>
            </a:r>
            <a:r>
              <a:rPr lang="it-IT" sz="2000" b="1" dirty="0">
                <a:solidFill>
                  <a:schemeClr val="accent2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20.000</a:t>
            </a:r>
            <a:r>
              <a:rPr lang="it-IT" sz="1600" b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it-IT" sz="1600" b="1" dirty="0">
                <a:solidFill>
                  <a:schemeClr val="tx2">
                    <a:lumMod val="90000"/>
                    <a:lumOff val="10000"/>
                  </a:schemeClr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mila euro a nuovo posto</a:t>
            </a:r>
            <a:endParaRPr lang="it-IT" sz="1600" b="1" i="1" kern="100" dirty="0">
              <a:solidFill>
                <a:schemeClr val="tx2">
                  <a:lumMod val="90000"/>
                  <a:lumOff val="10000"/>
                </a:schemeClr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" name="Immagine 19" descr="Immagine che contiene Carattere, diagramma, linea, Rettangolo&#10;&#10;Descrizione generata automaticamente">
            <a:extLst>
              <a:ext uri="{FF2B5EF4-FFF2-40B4-BE49-F238E27FC236}">
                <a16:creationId xmlns:a16="http://schemas.microsoft.com/office/drawing/2014/main" id="{386ED6EE-3A64-5CAB-6175-A290B125E5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903" y="0"/>
            <a:ext cx="622238" cy="921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824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magine 21" descr="Immagine che contiene schermata, diagramma, linea, design&#10;&#10;Descrizione generata automaticamente">
            <a:extLst>
              <a:ext uri="{FF2B5EF4-FFF2-40B4-BE49-F238E27FC236}">
                <a16:creationId xmlns:a16="http://schemas.microsoft.com/office/drawing/2014/main" id="{E48BB851-B4A3-31A6-C7BE-C815B131FD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176" y="5872"/>
            <a:ext cx="12755408" cy="7349671"/>
          </a:xfrm>
          <a:prstGeom prst="rect">
            <a:avLst/>
          </a:prstGeom>
        </p:spPr>
      </p:pic>
      <p:sp>
        <p:nvSpPr>
          <p:cNvPr id="6" name="Sottotitolo 2">
            <a:extLst>
              <a:ext uri="{FF2B5EF4-FFF2-40B4-BE49-F238E27FC236}">
                <a16:creationId xmlns:a16="http://schemas.microsoft.com/office/drawing/2014/main" id="{DFDA888A-F58B-8284-C0B8-E2E8470FE9FC}"/>
              </a:ext>
            </a:extLst>
          </p:cNvPr>
          <p:cNvSpPr txBox="1">
            <a:spLocks/>
          </p:cNvSpPr>
          <p:nvPr/>
        </p:nvSpPr>
        <p:spPr>
          <a:xfrm>
            <a:off x="452074" y="971427"/>
            <a:ext cx="11134165" cy="696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t-IT" sz="2400" dirty="0">
              <a:solidFill>
                <a:schemeClr val="bg1"/>
              </a:solidFill>
            </a:endParaRPr>
          </a:p>
        </p:txBody>
      </p:sp>
      <p:sp>
        <p:nvSpPr>
          <p:cNvPr id="11" name="Sottotitolo 2">
            <a:extLst>
              <a:ext uri="{FF2B5EF4-FFF2-40B4-BE49-F238E27FC236}">
                <a16:creationId xmlns:a16="http://schemas.microsoft.com/office/drawing/2014/main" id="{22BC0C64-F87C-233B-9088-D1730BC12CD4}"/>
              </a:ext>
            </a:extLst>
          </p:cNvPr>
          <p:cNvSpPr txBox="1">
            <a:spLocks/>
          </p:cNvSpPr>
          <p:nvPr/>
        </p:nvSpPr>
        <p:spPr>
          <a:xfrm>
            <a:off x="2286001" y="4317622"/>
            <a:ext cx="8215744" cy="696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None/>
            </a:pPr>
            <a:r>
              <a:rPr lang="it-IT" sz="2600" b="1" kern="100" dirty="0">
                <a:solidFill>
                  <a:schemeClr val="bg1"/>
                </a:solidFill>
                <a:latin typeface="Titillium Web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COMUNI  non inseriti all.3 e 4</a:t>
            </a:r>
            <a:endParaRPr lang="it-IT" sz="2000" b="1" kern="100" dirty="0">
              <a:solidFill>
                <a:srgbClr val="FF0000"/>
              </a:solidFill>
              <a:latin typeface="Titillium Web" pitchFamily="2" charset="77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/>
            <a:endParaRPr lang="it-IT" b="1" dirty="0">
              <a:solidFill>
                <a:schemeClr val="bg1"/>
              </a:solidFill>
              <a:latin typeface="Titillium Web" pitchFamily="2" charset="77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E1879741-F310-7156-5BC4-5564E1C9F8C9}"/>
              </a:ext>
            </a:extLst>
          </p:cNvPr>
          <p:cNvSpPr txBox="1"/>
          <p:nvPr/>
        </p:nvSpPr>
        <p:spPr>
          <a:xfrm>
            <a:off x="928255" y="4833838"/>
            <a:ext cx="10589932" cy="292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05000"/>
              </a:lnSpc>
              <a:spcAft>
                <a:spcPts val="800"/>
              </a:spcAft>
              <a:buFont typeface="Wingdings" pitchFamily="2" charset="2"/>
              <a:buChar char="§"/>
            </a:pPr>
            <a:r>
              <a:rPr lang="it-IT" sz="1600" b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Comuni con popolazione residente fascia 0/2 inferiore </a:t>
            </a:r>
            <a:r>
              <a:rPr lang="it-IT" sz="1600" b="1" dirty="0">
                <a:solidFill>
                  <a:schemeClr val="tx2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it-IT" sz="1600" b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60 bambini e con copertura servizio </a:t>
            </a:r>
            <a:r>
              <a:rPr lang="it-IT" sz="1600" b="1" dirty="0">
                <a:solidFill>
                  <a:schemeClr val="tx2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inferiore </a:t>
            </a:r>
            <a:r>
              <a:rPr lang="it-IT" sz="1600" b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al 33% partecipazione in  forma  aggregata e in convenzione con comuni limitrofi che  da soli non possiedono i  requisiti  minimi</a:t>
            </a:r>
            <a:r>
              <a:rPr lang="it-IT" sz="1600" b="1" dirty="0">
                <a:solidFill>
                  <a:schemeClr val="tx2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342900" indent="-342900" algn="just">
              <a:lnSpc>
                <a:spcPct val="105000"/>
              </a:lnSpc>
              <a:spcAft>
                <a:spcPts val="800"/>
              </a:spcAft>
              <a:buFont typeface="Wingdings" pitchFamily="2" charset="2"/>
              <a:buChar char="§"/>
            </a:pPr>
            <a:r>
              <a:rPr lang="it-IT" sz="1600" b="1" dirty="0">
                <a:solidFill>
                  <a:schemeClr val="tx2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In via residuale, esauriti elenchi 3 e 4, in presenza di risorse possono presentare candidatura:  comuni con  copertura servizio oltre il 33% presenti o meno negli elenchi. Predisposta un’ulteriore graduatoria</a:t>
            </a:r>
          </a:p>
          <a:p>
            <a:pPr marL="342900" indent="-342900" algn="just">
              <a:lnSpc>
                <a:spcPct val="105000"/>
              </a:lnSpc>
              <a:spcAft>
                <a:spcPts val="800"/>
              </a:spcAft>
              <a:buFont typeface="Wingdings" pitchFamily="2" charset="2"/>
              <a:buChar char="§"/>
            </a:pPr>
            <a:endParaRPr lang="it-IT" sz="1600" b="1" dirty="0">
              <a:solidFill>
                <a:schemeClr val="tx2">
                  <a:lumMod val="75000"/>
                  <a:lumOff val="25000"/>
                </a:schemeClr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05000"/>
              </a:lnSpc>
              <a:spcAft>
                <a:spcPts val="800"/>
              </a:spcAft>
              <a:buFont typeface="Wingdings" pitchFamily="2" charset="2"/>
              <a:buChar char="§"/>
            </a:pPr>
            <a:endParaRPr lang="it-IT" sz="1600" b="1" dirty="0">
              <a:solidFill>
                <a:schemeClr val="tx2">
                  <a:lumMod val="75000"/>
                  <a:lumOff val="25000"/>
                </a:schemeClr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05000"/>
              </a:lnSpc>
              <a:spcAft>
                <a:spcPts val="800"/>
              </a:spcAft>
              <a:buFont typeface="Wingdings" pitchFamily="2" charset="2"/>
              <a:buChar char="§"/>
            </a:pPr>
            <a:endParaRPr lang="it-IT" sz="1600" b="1" dirty="0">
              <a:solidFill>
                <a:schemeClr val="tx2">
                  <a:lumMod val="75000"/>
                  <a:lumOff val="25000"/>
                </a:schemeClr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05000"/>
              </a:lnSpc>
              <a:spcAft>
                <a:spcPts val="800"/>
              </a:spcAft>
              <a:buFont typeface="Wingdings" pitchFamily="2" charset="2"/>
              <a:buChar char="§"/>
            </a:pPr>
            <a:endParaRPr lang="it-IT" sz="1600" b="1" dirty="0">
              <a:solidFill>
                <a:schemeClr val="tx2">
                  <a:lumMod val="75000"/>
                  <a:lumOff val="25000"/>
                </a:schemeClr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49FBBE14-4FD1-DAFB-0007-B497A4274F05}"/>
              </a:ext>
            </a:extLst>
          </p:cNvPr>
          <p:cNvSpPr txBox="1"/>
          <p:nvPr/>
        </p:nvSpPr>
        <p:spPr>
          <a:xfrm>
            <a:off x="166255" y="1210008"/>
            <a:ext cx="125643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kern="100" dirty="0">
                <a:solidFill>
                  <a:schemeClr val="accent2"/>
                </a:solidFill>
                <a:latin typeface="Titillium Web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DESTINATARI</a:t>
            </a:r>
            <a:endParaRPr lang="it-IT" sz="2800" dirty="0">
              <a:solidFill>
                <a:schemeClr val="accent2"/>
              </a:solidFill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5B63DB44-7ACD-1B14-078C-B4B23E1AB467}"/>
              </a:ext>
            </a:extLst>
          </p:cNvPr>
          <p:cNvSpPr txBox="1"/>
          <p:nvPr/>
        </p:nvSpPr>
        <p:spPr>
          <a:xfrm>
            <a:off x="588176" y="2406494"/>
            <a:ext cx="10998063" cy="8422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§"/>
            </a:pPr>
            <a:r>
              <a:rPr lang="it-IT" sz="1600" b="1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Con popolazione residente  </a:t>
            </a:r>
            <a:r>
              <a:rPr lang="it-IT" sz="2000" b="1" kern="100" dirty="0">
                <a:solidFill>
                  <a:schemeClr val="accent2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fascia di età 0-2 anni </a:t>
            </a:r>
            <a:r>
              <a:rPr lang="it-IT" sz="2000" b="1" kern="100" dirty="0">
                <a:solidFill>
                  <a:schemeClr val="accent2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600" b="1" kern="100" dirty="0">
                <a:solidFill>
                  <a:schemeClr val="tx2">
                    <a:lumMod val="75000"/>
                    <a:lumOff val="25000"/>
                  </a:schemeClr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con</a:t>
            </a:r>
            <a:r>
              <a:rPr lang="it-IT" sz="1600" b="1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almeno </a:t>
            </a:r>
            <a:r>
              <a:rPr lang="it-IT" sz="2000" b="1" kern="100" dirty="0">
                <a:solidFill>
                  <a:schemeClr val="accent2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60 bambini (Istat 2021)</a:t>
            </a:r>
            <a:r>
              <a:rPr lang="it-IT" sz="2000" b="1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; </a:t>
            </a:r>
            <a:endParaRPr lang="it-IT" sz="2000" b="1" kern="100" dirty="0">
              <a:solidFill>
                <a:schemeClr val="tx2">
                  <a:lumMod val="75000"/>
                  <a:lumOff val="25000"/>
                </a:schemeClr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§"/>
            </a:pPr>
            <a:r>
              <a:rPr lang="it-IT" sz="1600" b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ea typeface="Aptos" panose="020B0004020202020204" pitchFamily="34" charset="0"/>
              </a:rPr>
              <a:t>Con copertura del servizio nella </a:t>
            </a:r>
            <a:r>
              <a:rPr lang="it-IT" sz="2000" b="1" dirty="0">
                <a:solidFill>
                  <a:schemeClr val="accent2"/>
                </a:solidFill>
                <a:effectLst/>
                <a:ea typeface="Aptos" panose="020B0004020202020204" pitchFamily="34" charset="0"/>
              </a:rPr>
              <a:t>fascia di età  0-2 anni inferiore al 33% 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B064EBF1-C827-4AEA-1FDA-D64DF6FBF2C6}"/>
              </a:ext>
            </a:extLst>
          </p:cNvPr>
          <p:cNvSpPr txBox="1"/>
          <p:nvPr/>
        </p:nvSpPr>
        <p:spPr>
          <a:xfrm>
            <a:off x="588176" y="3740566"/>
            <a:ext cx="10930011" cy="346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§"/>
            </a:pPr>
            <a:r>
              <a:rPr lang="it-IT" sz="1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 prescindere dal livello di copertura del servizio</a:t>
            </a:r>
            <a:endParaRPr lang="it-IT" sz="1600" b="1" dirty="0">
              <a:solidFill>
                <a:schemeClr val="tx2">
                  <a:lumMod val="75000"/>
                  <a:lumOff val="25000"/>
                </a:schemeClr>
              </a:solidFill>
              <a:effectLst/>
              <a:ea typeface="Aptos" panose="020B0004020202020204" pitchFamily="34" charset="0"/>
            </a:endParaRPr>
          </a:p>
        </p:txBody>
      </p:sp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1EDC2A37-9941-7A76-54D4-10687EF27CEA}"/>
              </a:ext>
            </a:extLst>
          </p:cNvPr>
          <p:cNvSpPr/>
          <p:nvPr/>
        </p:nvSpPr>
        <p:spPr>
          <a:xfrm>
            <a:off x="5244504" y="1812288"/>
            <a:ext cx="2298738" cy="520101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04A26680-0763-E40A-34AE-4CF016B4714F}"/>
              </a:ext>
            </a:extLst>
          </p:cNvPr>
          <p:cNvSpPr txBox="1">
            <a:spLocks/>
          </p:cNvSpPr>
          <p:nvPr/>
        </p:nvSpPr>
        <p:spPr>
          <a:xfrm>
            <a:off x="44444" y="1914704"/>
            <a:ext cx="12755407" cy="7660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None/>
            </a:pPr>
            <a:r>
              <a:rPr lang="it-IT" sz="1900" b="1" dirty="0">
                <a:solidFill>
                  <a:schemeClr val="bg1"/>
                </a:solidFill>
                <a:ea typeface="Aptos" panose="020B0004020202020204" pitchFamily="34" charset="0"/>
                <a:cs typeface="Aptos" panose="020B0004020202020204" pitchFamily="34" charset="0"/>
              </a:rPr>
              <a:t>COMUNI – </a:t>
            </a:r>
            <a:r>
              <a:rPr lang="it-IT" sz="1900" b="1" dirty="0" err="1">
                <a:solidFill>
                  <a:schemeClr val="bg1"/>
                </a:solidFill>
                <a:ea typeface="Aptos" panose="020B0004020202020204" pitchFamily="34" charset="0"/>
                <a:cs typeface="Aptos" panose="020B0004020202020204" pitchFamily="34" charset="0"/>
              </a:rPr>
              <a:t>All</a:t>
            </a:r>
            <a:r>
              <a:rPr lang="it-IT" sz="1900" b="1" dirty="0">
                <a:solidFill>
                  <a:schemeClr val="bg1"/>
                </a:solidFill>
                <a:ea typeface="Aptos" panose="020B0004020202020204" pitchFamily="34" charset="0"/>
                <a:cs typeface="Aptos" panose="020B0004020202020204" pitchFamily="34" charset="0"/>
              </a:rPr>
              <a:t>. 4</a:t>
            </a:r>
            <a:endParaRPr lang="it-IT" sz="1900" i="1" kern="100" dirty="0">
              <a:solidFill>
                <a:schemeClr val="bg1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/>
            <a:endParaRPr lang="it-IT" sz="2000" dirty="0">
              <a:solidFill>
                <a:schemeClr val="bg1"/>
              </a:solidFill>
            </a:endParaRPr>
          </a:p>
        </p:txBody>
      </p:sp>
      <p:sp>
        <p:nvSpPr>
          <p:cNvPr id="8" name="Rettangolo con angoli arrotondati 7">
            <a:extLst>
              <a:ext uri="{FF2B5EF4-FFF2-40B4-BE49-F238E27FC236}">
                <a16:creationId xmlns:a16="http://schemas.microsoft.com/office/drawing/2014/main" id="{92B5057D-4499-3B9E-2A82-47E95757825D}"/>
              </a:ext>
            </a:extLst>
          </p:cNvPr>
          <p:cNvSpPr/>
          <p:nvPr/>
        </p:nvSpPr>
        <p:spPr>
          <a:xfrm>
            <a:off x="3532908" y="3248776"/>
            <a:ext cx="6247976" cy="491790"/>
          </a:xfrm>
          <a:prstGeom prst="roundRect">
            <a:avLst>
              <a:gd name="adj" fmla="val 2865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Sottotitolo 2">
            <a:extLst>
              <a:ext uri="{FF2B5EF4-FFF2-40B4-BE49-F238E27FC236}">
                <a16:creationId xmlns:a16="http://schemas.microsoft.com/office/drawing/2014/main" id="{62A2224D-8A38-8897-530B-A34E70135DF6}"/>
              </a:ext>
            </a:extLst>
          </p:cNvPr>
          <p:cNvSpPr txBox="1">
            <a:spLocks/>
          </p:cNvSpPr>
          <p:nvPr/>
        </p:nvSpPr>
        <p:spPr>
          <a:xfrm>
            <a:off x="1145873" y="3414182"/>
            <a:ext cx="10998063" cy="82438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None/>
            </a:pPr>
            <a:r>
              <a:rPr lang="it-IT" sz="2000" b="1" dirty="0">
                <a:solidFill>
                  <a:schemeClr val="bg1"/>
                </a:solidFill>
                <a:ea typeface="Aptos" panose="020B0004020202020204" pitchFamily="34" charset="0"/>
                <a:cs typeface="Aptos" panose="020B0004020202020204" pitchFamily="34" charset="0"/>
              </a:rPr>
              <a:t>COMUNI SEDI DELLE 14 CITTÀ METROPOLITANE </a:t>
            </a:r>
            <a:r>
              <a:rPr lang="it-IT" sz="2000" b="1" dirty="0" err="1">
                <a:solidFill>
                  <a:schemeClr val="bg1"/>
                </a:solidFill>
                <a:ea typeface="Aptos" panose="020B0004020202020204" pitchFamily="34" charset="0"/>
                <a:cs typeface="Aptos" panose="020B0004020202020204" pitchFamily="34" charset="0"/>
              </a:rPr>
              <a:t>All</a:t>
            </a:r>
            <a:r>
              <a:rPr lang="it-IT" sz="2000" b="1" dirty="0">
                <a:solidFill>
                  <a:schemeClr val="bg1"/>
                </a:solidFill>
                <a:ea typeface="Aptos" panose="020B0004020202020204" pitchFamily="34" charset="0"/>
                <a:cs typeface="Aptos" panose="020B0004020202020204" pitchFamily="34" charset="0"/>
              </a:rPr>
              <a:t>. 3</a:t>
            </a:r>
            <a:endParaRPr lang="it-IT" sz="2000" i="1" kern="100" dirty="0">
              <a:solidFill>
                <a:schemeClr val="bg1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it-IT" sz="2000" b="1" dirty="0">
                <a:solidFill>
                  <a:schemeClr val="bg1"/>
                </a:solidFill>
                <a:ea typeface="Aptos" panose="020B0004020202020204" pitchFamily="34" charset="0"/>
                <a:cs typeface="Aptos" panose="020B0004020202020204" pitchFamily="34" charset="0"/>
              </a:rPr>
              <a:t>–</a:t>
            </a:r>
            <a:endParaRPr lang="it-IT" sz="2000" dirty="0">
              <a:solidFill>
                <a:schemeClr val="bg1"/>
              </a:solidFill>
            </a:endParaRPr>
          </a:p>
        </p:txBody>
      </p:sp>
      <p:sp>
        <p:nvSpPr>
          <p:cNvPr id="20" name="Rettangolo con angoli arrotondati 19">
            <a:extLst>
              <a:ext uri="{FF2B5EF4-FFF2-40B4-BE49-F238E27FC236}">
                <a16:creationId xmlns:a16="http://schemas.microsoft.com/office/drawing/2014/main" id="{8156449A-F274-D06B-1BA6-B880092B8FF2}"/>
              </a:ext>
            </a:extLst>
          </p:cNvPr>
          <p:cNvSpPr/>
          <p:nvPr/>
        </p:nvSpPr>
        <p:spPr>
          <a:xfrm>
            <a:off x="4641272" y="4232356"/>
            <a:ext cx="3717503" cy="497996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1" name="Sottotitolo 2">
            <a:extLst>
              <a:ext uri="{FF2B5EF4-FFF2-40B4-BE49-F238E27FC236}">
                <a16:creationId xmlns:a16="http://schemas.microsoft.com/office/drawing/2014/main" id="{3EDD6087-6F1A-8FAD-EBD9-4B369B116A9D}"/>
              </a:ext>
            </a:extLst>
          </p:cNvPr>
          <p:cNvSpPr txBox="1">
            <a:spLocks/>
          </p:cNvSpPr>
          <p:nvPr/>
        </p:nvSpPr>
        <p:spPr>
          <a:xfrm>
            <a:off x="2687782" y="4190877"/>
            <a:ext cx="7611255" cy="1031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Aft>
                <a:spcPts val="800"/>
              </a:spcAft>
              <a:buNone/>
            </a:pPr>
            <a:r>
              <a:rPr lang="it-IT" sz="2000" b="1" dirty="0">
                <a:solidFill>
                  <a:schemeClr val="bg1"/>
                </a:solidFill>
                <a:ea typeface="Aptos" panose="020B0004020202020204" pitchFamily="34" charset="0"/>
                <a:cs typeface="Aptos" panose="020B0004020202020204" pitchFamily="34" charset="0"/>
              </a:rPr>
              <a:t>COMUNI NON INSERITI </a:t>
            </a:r>
            <a:r>
              <a:rPr lang="it-IT" sz="2000" b="1" dirty="0" err="1">
                <a:solidFill>
                  <a:schemeClr val="bg1"/>
                </a:solidFill>
                <a:ea typeface="Aptos" panose="020B0004020202020204" pitchFamily="34" charset="0"/>
                <a:cs typeface="Aptos" panose="020B0004020202020204" pitchFamily="34" charset="0"/>
              </a:rPr>
              <a:t>All</a:t>
            </a:r>
            <a:r>
              <a:rPr lang="it-IT" sz="2000" b="1" dirty="0">
                <a:solidFill>
                  <a:schemeClr val="bg1"/>
                </a:solidFill>
                <a:ea typeface="Aptos" panose="020B0004020202020204" pitchFamily="34" charset="0"/>
                <a:cs typeface="Aptos" panose="020B0004020202020204" pitchFamily="34" charset="0"/>
              </a:rPr>
              <a:t>.  4</a:t>
            </a:r>
            <a:endParaRPr lang="it-IT" sz="2000" i="1" kern="100" dirty="0">
              <a:solidFill>
                <a:schemeClr val="bg1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it-IT" sz="2000" dirty="0">
              <a:solidFill>
                <a:schemeClr val="bg1"/>
              </a:solidFill>
            </a:endParaRPr>
          </a:p>
        </p:txBody>
      </p:sp>
      <p:pic>
        <p:nvPicPr>
          <p:cNvPr id="23" name="Immagine 22" descr="Immagine che contiene Carattere, diagramma, linea, Rettangolo&#10;&#10;Descrizione generata automaticamente">
            <a:extLst>
              <a:ext uri="{FF2B5EF4-FFF2-40B4-BE49-F238E27FC236}">
                <a16:creationId xmlns:a16="http://schemas.microsoft.com/office/drawing/2014/main" id="{F3C56434-E7E3-1D9C-76AF-2CD380A2B3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561" y="288297"/>
            <a:ext cx="622238" cy="921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949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 descr="Immagine che contiene schermata, diagramma, linea, design&#10;&#10;Descrizione generata automaticamente">
            <a:extLst>
              <a:ext uri="{FF2B5EF4-FFF2-40B4-BE49-F238E27FC236}">
                <a16:creationId xmlns:a16="http://schemas.microsoft.com/office/drawing/2014/main" id="{F6E9922E-46E1-2ADF-0D28-4EAF3A99C3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829" y="-1"/>
            <a:ext cx="12755408" cy="7349671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20F64AAC-6C73-BCD2-CF3E-93EEC112890F}"/>
              </a:ext>
            </a:extLst>
          </p:cNvPr>
          <p:cNvSpPr txBox="1"/>
          <p:nvPr/>
        </p:nvSpPr>
        <p:spPr>
          <a:xfrm>
            <a:off x="568036" y="2135319"/>
            <a:ext cx="10950151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Wingdings" pitchFamily="2" charset="2"/>
              <a:buChar char="§"/>
            </a:pPr>
            <a:endParaRPr lang="it-IT" sz="800" b="1" dirty="0">
              <a:solidFill>
                <a:schemeClr val="accent1"/>
              </a:solidFill>
            </a:endParaRPr>
          </a:p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sz="1600" b="1" i="0" u="none" strike="noStrike" baseline="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Avviso pubblico Unità Missione </a:t>
            </a:r>
            <a:r>
              <a:rPr lang="it-IT" sz="1600" b="1" i="0" u="none" strike="noStrike" baseline="0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Pnrr</a:t>
            </a:r>
            <a:r>
              <a:rPr lang="it-IT" sz="1600" b="1" i="0" u="none" strike="noStrike" baseline="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 per termini e modalità di attuazione delle procedure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16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it-IT" sz="1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In sede di procedura di adesione  i </a:t>
            </a:r>
            <a:r>
              <a:rPr lang="it-IT" sz="1600" b="1" u="none" strike="noStrike" baseline="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Comuni possono chiedere </a:t>
            </a:r>
            <a:r>
              <a:rPr lang="it-IT" sz="1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it-IT" sz="1600" b="1" u="none" strike="noStrike" baseline="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il supporto di INVITALIA per la fase di gestione degli appalti</a:t>
            </a:r>
          </a:p>
          <a:p>
            <a:pPr algn="l"/>
            <a:endParaRPr lang="it-IT" sz="16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it-IT" sz="1600" b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it-IT" sz="1600" b="1" dirty="0">
                <a:solidFill>
                  <a:schemeClr val="tx2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Comuni possono ricorrere a f</a:t>
            </a:r>
            <a:r>
              <a:rPr lang="it-IT" sz="1600" b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lessibilità massima: </a:t>
            </a:r>
            <a:r>
              <a:rPr lang="it-IT" sz="1600" b="1" dirty="0">
                <a:solidFill>
                  <a:schemeClr val="tx2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riduzione </a:t>
            </a:r>
            <a:r>
              <a:rPr lang="it-IT" sz="1600" b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del 20% sui nuovi posti previsi, con proporzionale </a:t>
            </a:r>
            <a:r>
              <a:rPr lang="it-IT" sz="1600" b="1" dirty="0">
                <a:solidFill>
                  <a:schemeClr val="tx2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riduzione </a:t>
            </a:r>
            <a:r>
              <a:rPr lang="it-IT" sz="1600" b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dell’importo di finanziamento</a:t>
            </a:r>
            <a:endParaRPr lang="it-IT" sz="1600" b="1" u="none" strike="noStrike" baseline="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it-IT" sz="1600" dirty="0">
              <a:solidFill>
                <a:schemeClr val="tx2">
                  <a:lumMod val="75000"/>
                  <a:lumOff val="25000"/>
                </a:schemeClr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it-IT" sz="1600" b="1" dirty="0">
                <a:solidFill>
                  <a:schemeClr val="tx2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Entro il  31 maggio </a:t>
            </a:r>
            <a:r>
              <a:rPr lang="it-IT" sz="1600" b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2024: istruttoria e autorizzazione da parte dell’Unità di Missione PNRR MIM per il finanziamento</a:t>
            </a:r>
            <a:endParaRPr lang="it-IT" sz="16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§"/>
            </a:pPr>
            <a:endParaRPr lang="it-IT" sz="1600" b="1" u="none" strike="noStrike" baseline="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it-IT" sz="1600" b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Entro</a:t>
            </a:r>
            <a:r>
              <a:rPr lang="it-IT" sz="1600" b="1" dirty="0">
                <a:solidFill>
                  <a:schemeClr val="tx2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il 31 ottobre 2024: </a:t>
            </a:r>
            <a:r>
              <a:rPr lang="it-IT" sz="1600" b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i Comuni aggiudica</a:t>
            </a:r>
            <a:r>
              <a:rPr lang="it-IT" sz="1600" b="1" dirty="0">
                <a:solidFill>
                  <a:schemeClr val="tx2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no i lavori nel rispetto del cronoprogramma e delle procedure contenute nell’accordo di concessione</a:t>
            </a:r>
          </a:p>
          <a:p>
            <a:endParaRPr lang="it-IT" sz="1600" b="1" dirty="0">
              <a:solidFill>
                <a:schemeClr val="accent1"/>
              </a:solidFill>
              <a:highlight>
                <a:srgbClr val="FFFF00"/>
              </a:highlight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buFont typeface="Wingdings" pitchFamily="2" charset="2"/>
              <a:buChar char="§"/>
            </a:pPr>
            <a:endParaRPr lang="it-IT" sz="800" b="1" dirty="0">
              <a:solidFill>
                <a:schemeClr val="accent1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endParaRPr lang="it-IT" sz="800" b="1" dirty="0">
              <a:solidFill>
                <a:schemeClr val="accent1"/>
              </a:solidFill>
              <a:highlight>
                <a:srgbClr val="FFFF00"/>
              </a:highlight>
            </a:endParaRPr>
          </a:p>
          <a:p>
            <a:pPr marL="342900" indent="-342900">
              <a:buFont typeface="Wingdings" pitchFamily="2" charset="2"/>
              <a:buChar char="§"/>
            </a:pPr>
            <a:endParaRPr lang="it-IT" sz="1600" b="1" dirty="0">
              <a:solidFill>
                <a:srgbClr val="FF0000"/>
              </a:solidFill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buFont typeface="Wingdings" pitchFamily="2" charset="2"/>
              <a:buChar char="§"/>
            </a:pPr>
            <a:endParaRPr lang="it-IT" sz="1600" b="1" u="none" strike="noStrike" baseline="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Rettangolo con angoli arrotondati 1">
            <a:extLst>
              <a:ext uri="{FF2B5EF4-FFF2-40B4-BE49-F238E27FC236}">
                <a16:creationId xmlns:a16="http://schemas.microsoft.com/office/drawing/2014/main" id="{9D6E6E96-C9A0-CEA3-2435-CB44226B403C}"/>
              </a:ext>
            </a:extLst>
          </p:cNvPr>
          <p:cNvSpPr/>
          <p:nvPr/>
        </p:nvSpPr>
        <p:spPr>
          <a:xfrm>
            <a:off x="4280524" y="1617063"/>
            <a:ext cx="3666477" cy="34686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CCDA1CEB-D665-8812-F90C-45BD0F80DC33}"/>
              </a:ext>
            </a:extLst>
          </p:cNvPr>
          <p:cNvSpPr txBox="1">
            <a:spLocks/>
          </p:cNvSpPr>
          <p:nvPr/>
        </p:nvSpPr>
        <p:spPr>
          <a:xfrm>
            <a:off x="0" y="1582379"/>
            <a:ext cx="12192000" cy="51825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None/>
            </a:pPr>
            <a:r>
              <a:rPr lang="it-IT" sz="2100" b="1" dirty="0">
                <a:solidFill>
                  <a:schemeClr val="bg1"/>
                </a:solidFill>
                <a:ea typeface="Aptos" panose="020B0004020202020204" pitchFamily="34" charset="0"/>
                <a:cs typeface="Aptos" panose="020B0004020202020204" pitchFamily="34" charset="0"/>
              </a:rPr>
              <a:t>PROCEDURA/TEMPISTICA</a:t>
            </a:r>
            <a:endParaRPr lang="it-IT" sz="2100" i="1" kern="100" dirty="0">
              <a:solidFill>
                <a:schemeClr val="bg1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it-IT" sz="2000" dirty="0">
              <a:solidFill>
                <a:schemeClr val="bg1"/>
              </a:solidFill>
            </a:endParaRPr>
          </a:p>
        </p:txBody>
      </p:sp>
      <p:pic>
        <p:nvPicPr>
          <p:cNvPr id="10" name="Immagine 9" descr="Immagine che contiene Carattere, diagramma, linea, Rettangolo&#10;&#10;Descrizione generata automaticamente">
            <a:extLst>
              <a:ext uri="{FF2B5EF4-FFF2-40B4-BE49-F238E27FC236}">
                <a16:creationId xmlns:a16="http://schemas.microsoft.com/office/drawing/2014/main" id="{91E519B1-672A-5799-12D2-EB1EFA1580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561" y="288297"/>
            <a:ext cx="622238" cy="921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8898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3019</TotalTime>
  <Words>375</Words>
  <Application>Microsoft Office PowerPoint</Application>
  <PresentationFormat>Widescreen</PresentationFormat>
  <Paragraphs>41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Times New Roman</vt:lpstr>
      <vt:lpstr>Titillium Web</vt:lpstr>
      <vt:lpstr>Wingdings</vt:lpstr>
      <vt:lpstr>Tema di Office</vt:lpstr>
      <vt:lpstr> DECRETO MIM 30 APRILE  2024 - N. 79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NUOVO PIANO ASILI NIDO – Missione 4 C1 PNRR (DECRETO…..MINISTERO ISTRUZIONE E MERITO DI CONCERTO CON MEF</dc:title>
  <dc:creator>Valentina Scavone</dc:creator>
  <cp:lastModifiedBy>Ilaria Maccarini</cp:lastModifiedBy>
  <cp:revision>21</cp:revision>
  <cp:lastPrinted>2024-04-18T07:28:43Z</cp:lastPrinted>
  <dcterms:created xsi:type="dcterms:W3CDTF">2024-02-15T11:17:09Z</dcterms:created>
  <dcterms:modified xsi:type="dcterms:W3CDTF">2024-05-03T16:55:01Z</dcterms:modified>
</cp:coreProperties>
</file>